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310" r:id="rId5"/>
    <p:sldId id="309" r:id="rId6"/>
    <p:sldId id="306" r:id="rId7"/>
    <p:sldId id="315" r:id="rId8"/>
    <p:sldId id="314" r:id="rId9"/>
    <p:sldId id="316" r:id="rId10"/>
    <p:sldId id="300" r:id="rId11"/>
    <p:sldId id="317" r:id="rId12"/>
    <p:sldId id="312" r:id="rId13"/>
    <p:sldId id="305"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5400" autoAdjust="0"/>
  </p:normalViewPr>
  <p:slideViewPr>
    <p:cSldViewPr snapToGrid="0">
      <p:cViewPr varScale="1">
        <p:scale>
          <a:sx n="105" d="100"/>
          <a:sy n="105" d="100"/>
        </p:scale>
        <p:origin x="82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7/7/2024</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7/7/2024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600" spc="100" baseline="0"/>
            </a:lvl2pPr>
            <a:lvl3pPr marL="914400" indent="0">
              <a:lnSpc>
                <a:spcPct val="125000"/>
              </a:lnSpc>
              <a:spcBef>
                <a:spcPts val="0"/>
              </a:spcBef>
              <a:spcAft>
                <a:spcPts val="600"/>
              </a:spcAft>
              <a:buNone/>
              <a:defRPr sz="1400" spc="100" baseline="0"/>
            </a:lvl3pPr>
            <a:lvl4pPr marL="1371600" indent="0">
              <a:lnSpc>
                <a:spcPct val="125000"/>
              </a:lnSpc>
              <a:spcBef>
                <a:spcPts val="0"/>
              </a:spcBef>
              <a:spcAft>
                <a:spcPts val="600"/>
              </a:spcAft>
              <a:buNone/>
              <a:defRPr sz="1200" spc="100" baseline="0"/>
            </a:lvl4pPr>
            <a:lvl5pPr marL="1828800" indent="0">
              <a:lnSpc>
                <a:spcPct val="125000"/>
              </a:lnSpc>
              <a:spcBef>
                <a:spcPts val="0"/>
              </a:spcBef>
              <a:spcAft>
                <a:spcPts val="600"/>
              </a:spcAft>
              <a:buNone/>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vl1pPr>
            <a:lvl2pPr marL="914400" indent="-283464">
              <a:lnSpc>
                <a:spcPct val="125000"/>
              </a:lnSpc>
              <a:spcBef>
                <a:spcPts val="0"/>
              </a:spcBef>
              <a:spcAft>
                <a:spcPts val="0"/>
              </a:spcAft>
              <a:defRPr sz="1800" spc="100" baseline="0"/>
            </a:lvl2pPr>
            <a:lvl3pPr marL="1371600" indent="-283464">
              <a:lnSpc>
                <a:spcPct val="125000"/>
              </a:lnSpc>
              <a:spcBef>
                <a:spcPts val="0"/>
              </a:spcBef>
              <a:spcAft>
                <a:spcPts val="0"/>
              </a:spcAft>
              <a:defRPr sz="1800" spc="100" baseline="0"/>
            </a:lvl3pPr>
            <a:lvl4pPr marL="1828800" indent="-283464">
              <a:lnSpc>
                <a:spcPct val="125000"/>
              </a:lnSpc>
              <a:spcBef>
                <a:spcPts val="0"/>
              </a:spcBef>
              <a:spcAft>
                <a:spcPts val="0"/>
              </a:spcAft>
              <a:defRPr sz="1800" spc="100" baseline="0"/>
            </a:lvl4pPr>
            <a:lvl5pPr marL="2286000" indent="-283464">
              <a:lnSpc>
                <a:spcPct val="125000"/>
              </a:lnSpc>
              <a:spcBef>
                <a:spcPts val="0"/>
              </a:spcBef>
              <a:spcAft>
                <a:spcPts val="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800" spc="100" baseline="0"/>
            </a:lvl2pPr>
            <a:lvl3pPr marL="914400" indent="0">
              <a:lnSpc>
                <a:spcPct val="125000"/>
              </a:lnSpc>
              <a:spcBef>
                <a:spcPts val="0"/>
              </a:spcBef>
              <a:spcAft>
                <a:spcPts val="600"/>
              </a:spcAft>
              <a:buNone/>
              <a:defRPr sz="1800" spc="100" baseline="0"/>
            </a:lvl3pPr>
            <a:lvl4pPr marL="1371600" indent="0">
              <a:lnSpc>
                <a:spcPct val="125000"/>
              </a:lnSpc>
              <a:spcBef>
                <a:spcPts val="0"/>
              </a:spcBef>
              <a:spcAft>
                <a:spcPts val="600"/>
              </a:spcAft>
              <a:buNone/>
              <a:defRPr sz="1800" spc="100" baseline="0"/>
            </a:lvl4pPr>
            <a:lvl5pPr marL="1828800" indent="0">
              <a:lnSpc>
                <a:spcPct val="125000"/>
              </a:lnSpc>
              <a:spcBef>
                <a:spcPts val="0"/>
              </a:spcBef>
              <a:spcAft>
                <a:spcPts val="600"/>
              </a:spcAft>
              <a:buNone/>
              <a:defRPr sz="1800" spc="1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vl1pPr>
            <a:lvl2pPr marL="731520" indent="-283464">
              <a:lnSpc>
                <a:spcPct val="125000"/>
              </a:lnSpc>
              <a:spcBef>
                <a:spcPts val="0"/>
              </a:spcBef>
              <a:spcAft>
                <a:spcPts val="600"/>
              </a:spcAft>
              <a:defRPr sz="1800"/>
            </a:lvl2pPr>
            <a:lvl3pPr marL="1097280" indent="-283464">
              <a:lnSpc>
                <a:spcPct val="125000"/>
              </a:lnSpc>
              <a:spcBef>
                <a:spcPts val="0"/>
              </a:spcBef>
              <a:spcAft>
                <a:spcPts val="600"/>
              </a:spcAft>
              <a:defRPr sz="1800"/>
            </a:lvl3pPr>
            <a:lvl4pPr marL="1463040" indent="-283464">
              <a:lnSpc>
                <a:spcPct val="125000"/>
              </a:lnSpc>
              <a:spcBef>
                <a:spcPts val="0"/>
              </a:spcBef>
              <a:spcAft>
                <a:spcPts val="600"/>
              </a:spcAft>
              <a:defRPr sz="1800"/>
            </a:lvl4pPr>
            <a:lvl5pPr marL="1828800" indent="-283464">
              <a:lnSpc>
                <a:spcPct val="125000"/>
              </a:lnSpc>
              <a:spcBef>
                <a:spcPts val="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vl1pPr>
            <a:lvl2pPr marL="685800" indent="-347472">
              <a:lnSpc>
                <a:spcPct val="125000"/>
              </a:lnSpc>
              <a:spcBef>
                <a:spcPts val="0"/>
              </a:spcBef>
              <a:spcAft>
                <a:spcPts val="600"/>
              </a:spcAft>
              <a:buFont typeface="+mj-lt"/>
              <a:buAutoNum type="alphaLcPeriod"/>
              <a:defRPr sz="1600" spc="100" baseline="0"/>
            </a:lvl2pPr>
            <a:lvl3pPr marL="1143000" indent="-347472">
              <a:lnSpc>
                <a:spcPct val="125000"/>
              </a:lnSpc>
              <a:spcBef>
                <a:spcPts val="0"/>
              </a:spcBef>
              <a:spcAft>
                <a:spcPts val="600"/>
              </a:spcAft>
              <a:buFont typeface="+mj-lt"/>
              <a:buAutoNum type="arabicParenR"/>
              <a:defRPr sz="1400" spc="100" baseline="0"/>
            </a:lvl3pPr>
            <a:lvl4pPr marL="1600200" indent="-347472">
              <a:lnSpc>
                <a:spcPct val="125000"/>
              </a:lnSpc>
              <a:spcBef>
                <a:spcPts val="0"/>
              </a:spcBef>
              <a:spcAft>
                <a:spcPts val="600"/>
              </a:spcAft>
              <a:buFont typeface="+mj-lt"/>
              <a:buAutoNum type="alphaLcParenR"/>
              <a:defRPr sz="1200" spc="100" baseline="0"/>
            </a:lvl4pPr>
            <a:lvl5pPr marL="2057400" indent="-347472">
              <a:lnSpc>
                <a:spcPct val="125000"/>
              </a:lnSpc>
              <a:spcBef>
                <a:spcPts val="0"/>
              </a:spcBef>
              <a:spcAft>
                <a:spcPts val="600"/>
              </a:spcAft>
              <a:buFont typeface="+mj-lt"/>
              <a:buAutoNum type="romanLcPeriod"/>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vl1pPr>
            <a:lvl2pPr marL="285750" indent="-285750">
              <a:lnSpc>
                <a:spcPct val="125000"/>
              </a:lnSpc>
              <a:spcBef>
                <a:spcPts val="0"/>
              </a:spcBef>
              <a:spcAft>
                <a:spcPts val="600"/>
              </a:spcAft>
              <a:buFont typeface="Arial" panose="020B0604020202020204" pitchFamily="34" charset="0"/>
              <a:buChar char="•"/>
              <a:defRPr sz="1800" spc="100" baseline="0"/>
            </a:lvl2pPr>
            <a:lvl3pPr marL="685800" indent="-285750">
              <a:lnSpc>
                <a:spcPct val="125000"/>
              </a:lnSpc>
              <a:spcBef>
                <a:spcPts val="0"/>
              </a:spcBef>
              <a:spcAft>
                <a:spcPts val="600"/>
              </a:spcAft>
              <a:buFont typeface="Arial" panose="020B0604020202020204" pitchFamily="34" charset="0"/>
              <a:buChar char="•"/>
              <a:defRPr sz="1800" spc="100" baseline="0"/>
            </a:lvl3pPr>
            <a:lvl4pPr marL="1143000" indent="-285750">
              <a:lnSpc>
                <a:spcPct val="125000"/>
              </a:lnSpc>
              <a:spcBef>
                <a:spcPts val="0"/>
              </a:spcBef>
              <a:spcAft>
                <a:spcPts val="600"/>
              </a:spcAft>
              <a:buFont typeface="Arial" panose="020B0604020202020204" pitchFamily="34" charset="0"/>
              <a:buChar char="•"/>
              <a:defRPr sz="1800" spc="100" baseline="0"/>
            </a:lvl4pPr>
            <a:lvl5pPr marL="1600200" indent="-285750">
              <a:lnSpc>
                <a:spcPct val="125000"/>
              </a:lnSpc>
              <a:spcBef>
                <a:spcPts val="0"/>
              </a:spcBef>
              <a:spcAft>
                <a:spcPts val="600"/>
              </a:spcAft>
              <a:buFont typeface="Arial" panose="020B0604020202020204" pitchFamily="34" charset="0"/>
              <a:buChar char="•"/>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a green fi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2">
            <a:alphaModFix amt="50000"/>
          </a:blip>
          <a:srcRect/>
          <a:stretch/>
        </p:blipFill>
        <p:spPr>
          <a:xfrm>
            <a:off x="0" y="-2"/>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1199909" y="2335192"/>
            <a:ext cx="9792182" cy="2187616"/>
          </a:xfrm>
        </p:spPr>
        <p:txBody>
          <a:bodyPr/>
          <a:lstStyle/>
          <a:p>
            <a:r>
              <a:rPr lang="en-US" dirty="0"/>
              <a:t>3D MAPPING </a:t>
            </a:r>
          </a:p>
        </p:txBody>
      </p:sp>
    </p:spTree>
    <p:extLst>
      <p:ext uri="{BB962C8B-B14F-4D97-AF65-F5344CB8AC3E}">
        <p14:creationId xmlns:p14="http://schemas.microsoft.com/office/powerpoint/2010/main" val="17602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B21749-21E0-B555-8423-AF94BE383D1C}"/>
              </a:ext>
            </a:extLst>
          </p:cNvPr>
          <p:cNvSpPr>
            <a:spLocks noGrp="1"/>
          </p:cNvSpPr>
          <p:nvPr>
            <p:ph type="title"/>
          </p:nvPr>
        </p:nvSpPr>
        <p:spPr>
          <a:xfrm>
            <a:off x="6565431" y="575395"/>
            <a:ext cx="4359795" cy="2141316"/>
          </a:xfrm>
        </p:spPr>
        <p:txBody>
          <a:bodyPr/>
          <a:lstStyle/>
          <a:p>
            <a:r>
              <a:rPr lang="en-US" dirty="0"/>
              <a:t>Web Mapping Platforms</a:t>
            </a:r>
          </a:p>
        </p:txBody>
      </p:sp>
      <p:pic>
        <p:nvPicPr>
          <p:cNvPr id="12" name="Picture Placeholder 20" descr="Close up of green grass">
            <a:extLst>
              <a:ext uri="{FF2B5EF4-FFF2-40B4-BE49-F238E27FC236}">
                <a16:creationId xmlns:a16="http://schemas.microsoft.com/office/drawing/2014/main" id="{C082290F-76CE-97A7-ECB5-83B0FEA27B37}"/>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0" y="-9009"/>
            <a:ext cx="5521124" cy="6878584"/>
          </a:xfrm>
        </p:spPr>
      </p:pic>
      <p:sp>
        <p:nvSpPr>
          <p:cNvPr id="27" name="Text Placeholder 26">
            <a:extLst>
              <a:ext uri="{FF2B5EF4-FFF2-40B4-BE49-F238E27FC236}">
                <a16:creationId xmlns:a16="http://schemas.microsoft.com/office/drawing/2014/main" id="{854D8B3F-08C4-D0CB-E6CA-ED66FFEA3221}"/>
              </a:ext>
            </a:extLst>
          </p:cNvPr>
          <p:cNvSpPr>
            <a:spLocks noGrp="1"/>
          </p:cNvSpPr>
          <p:nvPr>
            <p:ph type="body" sz="quarter" idx="14"/>
          </p:nvPr>
        </p:nvSpPr>
        <p:spPr>
          <a:xfrm>
            <a:off x="5521124" y="3429000"/>
            <a:ext cx="6670876" cy="3127248"/>
          </a:xfrm>
        </p:spPr>
        <p:txBody>
          <a:bodyPr/>
          <a:lstStyle/>
          <a:p>
            <a:pPr algn="l"/>
            <a:r>
              <a:rPr lang="en-US" sz="1400" dirty="0" err="1"/>
              <a:t>Mapbox</a:t>
            </a:r>
            <a:r>
              <a:rPr lang="en-US" sz="1400" b="0" dirty="0"/>
              <a:t>: </a:t>
            </a:r>
          </a:p>
          <a:p>
            <a:pPr algn="l"/>
            <a:endParaRPr lang="en-US" sz="1400" b="0" dirty="0"/>
          </a:p>
          <a:p>
            <a:pPr algn="l"/>
            <a:r>
              <a:rPr lang="en-US" sz="1400" b="0" dirty="0" err="1"/>
              <a:t>Mapbox</a:t>
            </a:r>
            <a:r>
              <a:rPr lang="en-US" sz="1400" b="0" dirty="0"/>
              <a:t> provides tools and APIs for creating custom maps and integrating them into web and mobile applications. It offers 3D mapping capabilities and supports interactivity.</a:t>
            </a:r>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r>
              <a:rPr lang="en-US" sz="1400" dirty="0"/>
              <a:t>Google Maps Platform</a:t>
            </a:r>
            <a:r>
              <a:rPr lang="en-US" sz="1400" b="0" dirty="0"/>
              <a:t>: </a:t>
            </a:r>
          </a:p>
          <a:p>
            <a:pPr algn="l"/>
            <a:endParaRPr lang="en-US" sz="1400" b="0" dirty="0"/>
          </a:p>
          <a:p>
            <a:pPr algn="l"/>
            <a:r>
              <a:rPr lang="en-US" sz="1400" b="0" dirty="0"/>
              <a:t>Google Maps Platform offers APIs for embedding interactive maps into web and mobile applications. While primarily 2D, it does support some basic 3D features.</a:t>
            </a:r>
          </a:p>
        </p:txBody>
      </p:sp>
      <p:sp>
        <p:nvSpPr>
          <p:cNvPr id="2" name="Slide Number Placeholder 1">
            <a:extLst>
              <a:ext uri="{FF2B5EF4-FFF2-40B4-BE49-F238E27FC236}">
                <a16:creationId xmlns:a16="http://schemas.microsoft.com/office/drawing/2014/main" id="{C0D15DC2-8425-2530-3D59-ABE5D5C4AD2E}"/>
              </a:ext>
            </a:extLst>
          </p:cNvPr>
          <p:cNvSpPr>
            <a:spLocks noGrp="1"/>
          </p:cNvSpPr>
          <p:nvPr>
            <p:ph type="sldNum" sz="quarter" idx="4"/>
          </p:nvPr>
        </p:nvSpPr>
        <p:spPr/>
        <p:txBody>
          <a:bodyPr/>
          <a:lstStyle/>
          <a:p>
            <a:fld id="{EA87306C-81BA-4795-A5CA-9392456A8C1E}" type="slidenum">
              <a:rPr lang="en-US" smtClean="0"/>
              <a:pPr/>
              <a:t>10</a:t>
            </a:fld>
            <a:endParaRPr lang="en-US" dirty="0"/>
          </a:p>
        </p:txBody>
      </p:sp>
    </p:spTree>
    <p:extLst>
      <p:ext uri="{BB962C8B-B14F-4D97-AF65-F5344CB8AC3E}">
        <p14:creationId xmlns:p14="http://schemas.microsoft.com/office/powerpoint/2010/main" val="201287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BCD3B-EAB4-87E8-85AB-C9DDB7162C68}"/>
              </a:ext>
            </a:extLst>
          </p:cNvPr>
          <p:cNvSpPr>
            <a:spLocks noGrp="1"/>
          </p:cNvSpPr>
          <p:nvPr>
            <p:ph type="title"/>
          </p:nvPr>
        </p:nvSpPr>
        <p:spPr>
          <a:xfrm>
            <a:off x="1164567" y="2885566"/>
            <a:ext cx="4442603" cy="2124827"/>
          </a:xfrm>
        </p:spPr>
        <p:txBody>
          <a:bodyPr/>
          <a:lstStyle/>
          <a:p>
            <a:r>
              <a:rPr lang="en-US" dirty="0"/>
              <a:t>Thank you</a:t>
            </a:r>
          </a:p>
        </p:txBody>
      </p:sp>
      <p:sp>
        <p:nvSpPr>
          <p:cNvPr id="6" name="Text Placeholder 5">
            <a:extLst>
              <a:ext uri="{FF2B5EF4-FFF2-40B4-BE49-F238E27FC236}">
                <a16:creationId xmlns:a16="http://schemas.microsoft.com/office/drawing/2014/main" id="{75335026-4908-B82C-0C3C-4E5E0498CB6A}"/>
              </a:ext>
            </a:extLst>
          </p:cNvPr>
          <p:cNvSpPr>
            <a:spLocks noGrp="1"/>
          </p:cNvSpPr>
          <p:nvPr>
            <p:ph type="body" sz="quarter" idx="19"/>
          </p:nvPr>
        </p:nvSpPr>
        <p:spPr>
          <a:xfrm>
            <a:off x="0" y="365760"/>
            <a:ext cx="6771736" cy="2953512"/>
          </a:xfrm>
        </p:spPr>
        <p:txBody>
          <a:bodyPr/>
          <a:lstStyle/>
          <a:p>
            <a:pPr algn="l"/>
            <a:r>
              <a:rPr lang="en-US" dirty="0"/>
              <a:t>​</a:t>
            </a:r>
            <a:r>
              <a:rPr lang="en-US" b="1" dirty="0"/>
              <a:t>The International Society for Technology in Education (ISTE) standards can be aligned with STEM in developing your unit and lesson plans.  The link to the ISTE Standards can be found at www.alex-foundationasenseofplace.org. </a:t>
            </a:r>
          </a:p>
          <a:p>
            <a:endParaRPr lang="en-US" dirty="0"/>
          </a:p>
          <a:p>
            <a:endParaRPr lang="en-US" dirty="0"/>
          </a:p>
        </p:txBody>
      </p:sp>
      <p:pic>
        <p:nvPicPr>
          <p:cNvPr id="15" name="Picture Placeholder 14" descr="A close up of a leaf">
            <a:extLst>
              <a:ext uri="{FF2B5EF4-FFF2-40B4-BE49-F238E27FC236}">
                <a16:creationId xmlns:a16="http://schemas.microsoft.com/office/drawing/2014/main" id="{C59CFD32-0A41-78F6-63F2-D8BBA2F23D00}"/>
              </a:ext>
            </a:extLst>
          </p:cNvPr>
          <p:cNvPicPr>
            <a:picLocks noGrp="1" noChangeAspect="1"/>
          </p:cNvPicPr>
          <p:nvPr>
            <p:ph type="pic" sz="quarter" idx="10"/>
          </p:nvPr>
        </p:nvPicPr>
        <p:blipFill>
          <a:blip r:embed="rId2"/>
          <a:srcRect l="55" r="55"/>
          <a:stretch/>
        </p:blipFill>
        <p:spPr>
          <a:xfrm>
            <a:off x="6771736" y="0"/>
            <a:ext cx="5420263" cy="6858000"/>
          </a:xfrm>
        </p:spPr>
      </p:pic>
    </p:spTree>
    <p:extLst>
      <p:ext uri="{BB962C8B-B14F-4D97-AF65-F5344CB8AC3E}">
        <p14:creationId xmlns:p14="http://schemas.microsoft.com/office/powerpoint/2010/main" val="301015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een rolling hills with a sunset">
            <a:extLst>
              <a:ext uri="{FF2B5EF4-FFF2-40B4-BE49-F238E27FC236}">
                <a16:creationId xmlns:a16="http://schemas.microsoft.com/office/drawing/2014/main" id="{565AB0FC-9FCD-FDB2-1D84-F3D855D83877}"/>
              </a:ext>
            </a:extLst>
          </p:cNvPr>
          <p:cNvPicPr>
            <a:picLocks noGrp="1" noChangeAspect="1"/>
          </p:cNvPicPr>
          <p:nvPr>
            <p:ph type="pic" sz="quarter" idx="10"/>
          </p:nvPr>
        </p:nvPicPr>
        <p:blipFill>
          <a:blip r:embed="rId2"/>
          <a:srcRect/>
          <a:stretch/>
        </p:blipFill>
        <p:spPr>
          <a:xfrm>
            <a:off x="0" y="0"/>
            <a:ext cx="6772276" cy="6858000"/>
          </a:xfrm>
        </p:spPr>
      </p:pic>
      <p:sp>
        <p:nvSpPr>
          <p:cNvPr id="47" name="Title 46">
            <a:extLst>
              <a:ext uri="{FF2B5EF4-FFF2-40B4-BE49-F238E27FC236}">
                <a16:creationId xmlns:a16="http://schemas.microsoft.com/office/drawing/2014/main" id="{3F9E60C6-15AA-4C95-9519-652CD08A827C}"/>
              </a:ext>
            </a:extLst>
          </p:cNvPr>
          <p:cNvSpPr>
            <a:spLocks noGrp="1"/>
          </p:cNvSpPr>
          <p:nvPr>
            <p:ph type="title"/>
          </p:nvPr>
        </p:nvSpPr>
        <p:spPr>
          <a:xfrm>
            <a:off x="1224747" y="2365057"/>
            <a:ext cx="4377400" cy="2160644"/>
          </a:xfrm>
        </p:spPr>
        <p:txBody>
          <a:bodyPr/>
          <a:lstStyle/>
          <a:p>
            <a:r>
              <a:rPr lang="en-US" noProof="0" dirty="0"/>
              <a:t>3D mapping </a:t>
            </a:r>
            <a:endParaRPr lang="en-US" dirty="0"/>
          </a:p>
        </p:txBody>
      </p:sp>
      <p:sp>
        <p:nvSpPr>
          <p:cNvPr id="19" name="Text Placeholder 18">
            <a:extLst>
              <a:ext uri="{FF2B5EF4-FFF2-40B4-BE49-F238E27FC236}">
                <a16:creationId xmlns:a16="http://schemas.microsoft.com/office/drawing/2014/main" id="{E0E8875C-8FE5-DCE1-106E-5F34DFD1618E}"/>
              </a:ext>
            </a:extLst>
          </p:cNvPr>
          <p:cNvSpPr>
            <a:spLocks noGrp="1"/>
          </p:cNvSpPr>
          <p:nvPr>
            <p:ph type="body" sz="quarter" idx="12"/>
          </p:nvPr>
        </p:nvSpPr>
        <p:spPr/>
        <p:txBody>
          <a:bodyPr/>
          <a:lstStyle/>
          <a:p>
            <a:endParaRPr lang="en-US" dirty="0"/>
          </a:p>
        </p:txBody>
      </p:sp>
      <p:sp>
        <p:nvSpPr>
          <p:cNvPr id="4" name="Text Placeholder 3">
            <a:extLst>
              <a:ext uri="{FF2B5EF4-FFF2-40B4-BE49-F238E27FC236}">
                <a16:creationId xmlns:a16="http://schemas.microsoft.com/office/drawing/2014/main" id="{39D3AADE-5119-8CE2-0DD5-2BD7E3403288}"/>
              </a:ext>
            </a:extLst>
          </p:cNvPr>
          <p:cNvSpPr>
            <a:spLocks noGrp="1"/>
          </p:cNvSpPr>
          <p:nvPr>
            <p:ph type="body" sz="quarter" idx="11"/>
          </p:nvPr>
        </p:nvSpPr>
        <p:spPr>
          <a:xfrm>
            <a:off x="7835900" y="2071688"/>
            <a:ext cx="3773488" cy="2732087"/>
          </a:xfrm>
        </p:spPr>
        <p:txBody>
          <a:bodyPr/>
          <a:lstStyle/>
          <a:p>
            <a:r>
              <a:rPr lang="en-US" dirty="0"/>
              <a:t>Slide 3 &amp; 4 - </a:t>
            </a:r>
            <a:r>
              <a:rPr lang="en-US" sz="1350" b="1" dirty="0"/>
              <a:t>3D visual reconstruction </a:t>
            </a:r>
          </a:p>
          <a:p>
            <a:r>
              <a:rPr lang="en-US" dirty="0"/>
              <a:t>Slide 5 &amp; 6 – </a:t>
            </a:r>
            <a:r>
              <a:rPr lang="en-US" sz="1400" b="1" dirty="0"/>
              <a:t>3D Software</a:t>
            </a:r>
          </a:p>
          <a:p>
            <a:r>
              <a:rPr lang="en-US" dirty="0"/>
              <a:t>Slide 7 &amp; 8 – </a:t>
            </a:r>
            <a:r>
              <a:rPr lang="en-US" sz="1400" b="1" dirty="0"/>
              <a:t>3D Modeling/GIS </a:t>
            </a:r>
          </a:p>
          <a:p>
            <a:r>
              <a:rPr lang="en-US" dirty="0"/>
              <a:t>Slide 9 &amp; 10 – </a:t>
            </a:r>
            <a:r>
              <a:rPr lang="en-US" sz="1400" b="1" dirty="0"/>
              <a:t>Rendering software &amp;</a:t>
            </a:r>
            <a:r>
              <a:rPr lang="en-US" b="1" dirty="0"/>
              <a:t> </a:t>
            </a:r>
            <a:r>
              <a:rPr lang="en-US" sz="1400" b="1" dirty="0"/>
              <a:t>3D mapping platforms </a:t>
            </a:r>
          </a:p>
        </p:txBody>
      </p:sp>
      <p:sp>
        <p:nvSpPr>
          <p:cNvPr id="20" name="Slide Number Placeholder 19">
            <a:extLst>
              <a:ext uri="{FF2B5EF4-FFF2-40B4-BE49-F238E27FC236}">
                <a16:creationId xmlns:a16="http://schemas.microsoft.com/office/drawing/2014/main" id="{DA9558D5-EB6D-C2EA-C5E2-790769448541}"/>
              </a:ext>
            </a:extLst>
          </p:cNvPr>
          <p:cNvSpPr>
            <a:spLocks noGrp="1"/>
          </p:cNvSpPr>
          <p:nvPr>
            <p:ph type="sldNum" sz="quarter" idx="4"/>
          </p:nvPr>
        </p:nvSpPr>
        <p:spPr/>
        <p:txBody>
          <a:bodyPr/>
          <a:lstStyle/>
          <a:p>
            <a:fld id="{EA87306C-81BA-4795-A5CA-9392456A8C1E}" type="slidenum">
              <a:rPr lang="en-US" smtClean="0"/>
              <a:pPr/>
              <a:t>2</a:t>
            </a:fld>
            <a:endParaRPr lang="en-US" dirty="0"/>
          </a:p>
        </p:txBody>
      </p:sp>
    </p:spTree>
    <p:extLst>
      <p:ext uri="{BB962C8B-B14F-4D97-AF65-F5344CB8AC3E}">
        <p14:creationId xmlns:p14="http://schemas.microsoft.com/office/powerpoint/2010/main" val="359029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590888" y="228790"/>
            <a:ext cx="3401992" cy="5121375"/>
          </a:xfrm>
          <a:ln>
            <a:noFill/>
          </a:ln>
        </p:spPr>
        <p:txBody>
          <a:bodyPr/>
          <a:lstStyle/>
          <a:p>
            <a:r>
              <a:rPr lang="en-US" sz="1600" noProof="0" dirty="0"/>
              <a:t>3D visual reconstruction</a:t>
            </a:r>
            <a:r>
              <a:rPr lang="en-US" noProof="0" dirty="0"/>
              <a:t>: </a:t>
            </a:r>
            <a:r>
              <a:rPr lang="en-US" sz="1400" noProof="0" dirty="0"/>
              <a:t>the process of creating </a:t>
            </a:r>
            <a:br>
              <a:rPr lang="en-US" sz="1400" noProof="0" dirty="0"/>
            </a:br>
            <a:r>
              <a:rPr lang="en-US" sz="1400" noProof="0" dirty="0"/>
              <a:t>three-dimensions </a:t>
            </a:r>
            <a:endParaRPr lang="en-US" sz="1400"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4965175" y="539687"/>
            <a:ext cx="6467893" cy="5248276"/>
          </a:xfrm>
        </p:spPr>
        <p:txBody>
          <a:bodyPr anchor="ctr"/>
          <a:lstStyle/>
          <a:p>
            <a:pPr marL="0" indent="0">
              <a:buNone/>
            </a:pPr>
            <a:r>
              <a:rPr lang="en-US" sz="1400" dirty="0"/>
              <a:t>3D visual reconstruction can be defined as a process of creating three-dimensional models of objects or scenes from two-dimensional images or video footage. </a:t>
            </a:r>
          </a:p>
          <a:p>
            <a:pPr marL="0" indent="0">
              <a:buNone/>
            </a:pPr>
            <a:r>
              <a:rPr lang="en-US" sz="1400" dirty="0"/>
              <a:t>There are five different components that make up the process of creating a 3D image. </a:t>
            </a:r>
          </a:p>
          <a:p>
            <a:pPr marL="0" indent="0">
              <a:buNone/>
            </a:pPr>
            <a:r>
              <a:rPr lang="en-US" sz="1400" dirty="0"/>
              <a:t>Those five components are:</a:t>
            </a:r>
          </a:p>
          <a:p>
            <a:pPr marL="342900" indent="-342900">
              <a:buFont typeface="+mj-lt"/>
              <a:buAutoNum type="arabicPeriod"/>
            </a:pPr>
            <a:r>
              <a:rPr lang="en-US" sz="1400" dirty="0"/>
              <a:t>Image Acquisition</a:t>
            </a:r>
          </a:p>
          <a:p>
            <a:pPr marL="342900" indent="-342900">
              <a:buFont typeface="+mj-lt"/>
              <a:buAutoNum type="arabicPeriod"/>
            </a:pPr>
            <a:r>
              <a:rPr lang="en-US" sz="1400" dirty="0"/>
              <a:t>Feature Extraction</a:t>
            </a:r>
          </a:p>
          <a:p>
            <a:pPr marL="342900" indent="-342900">
              <a:buFont typeface="+mj-lt"/>
              <a:buAutoNum type="arabicPeriod"/>
            </a:pPr>
            <a:r>
              <a:rPr lang="en-US" sz="1400" dirty="0"/>
              <a:t>Correspondence Estimation</a:t>
            </a:r>
          </a:p>
          <a:p>
            <a:pPr marL="342900" indent="-342900">
              <a:buFont typeface="+mj-lt"/>
              <a:buAutoNum type="arabicPeriod"/>
            </a:pPr>
            <a:r>
              <a:rPr lang="en-US" sz="1400" dirty="0"/>
              <a:t>Reconstruction</a:t>
            </a:r>
          </a:p>
          <a:p>
            <a:pPr marL="342900" indent="-342900">
              <a:buFont typeface="+mj-lt"/>
              <a:buAutoNum type="arabicPeriod"/>
            </a:pPr>
            <a:r>
              <a:rPr lang="en-US" sz="1400" dirty="0"/>
              <a:t>Surface Reconstruction</a:t>
            </a:r>
          </a:p>
          <a:p>
            <a:pPr marL="0" indent="0">
              <a:buNone/>
            </a:pPr>
            <a:endParaRPr lang="en-US" sz="1400" dirty="0"/>
          </a:p>
          <a:p>
            <a:pPr marL="0" indent="0">
              <a:buNone/>
            </a:pPr>
            <a:endParaRPr lang="en-US" sz="1400" dirty="0"/>
          </a:p>
          <a:p>
            <a:pPr marL="0" indent="0">
              <a:buNone/>
            </a:pPr>
            <a:endParaRPr lang="en-US" sz="1400"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3</a:t>
            </a:fld>
            <a:endParaRPr lang="en-US" dirty="0"/>
          </a:p>
        </p:txBody>
      </p:sp>
    </p:spTree>
    <p:extLst>
      <p:ext uri="{BB962C8B-B14F-4D97-AF65-F5344CB8AC3E}">
        <p14:creationId xmlns:p14="http://schemas.microsoft.com/office/powerpoint/2010/main" val="65465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590888" y="228790"/>
            <a:ext cx="3401992" cy="5121375"/>
          </a:xfrm>
          <a:ln>
            <a:noFill/>
          </a:ln>
        </p:spPr>
        <p:txBody>
          <a:bodyPr/>
          <a:lstStyle/>
          <a:p>
            <a:r>
              <a:rPr lang="en-US" sz="1600" noProof="0" dirty="0"/>
              <a:t>3D visual reconstruction</a:t>
            </a:r>
            <a:r>
              <a:rPr lang="en-US" noProof="0" dirty="0"/>
              <a:t>: </a:t>
            </a:r>
            <a:r>
              <a:rPr lang="en-US" sz="1400" noProof="0" dirty="0"/>
              <a:t>the process of creating </a:t>
            </a:r>
            <a:br>
              <a:rPr lang="en-US" sz="1400" noProof="0" dirty="0"/>
            </a:br>
            <a:r>
              <a:rPr lang="en-US" sz="1400" noProof="0" dirty="0"/>
              <a:t>three-dimensions </a:t>
            </a:r>
            <a:endParaRPr lang="en-US" sz="1400" dirty="0"/>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4965175" y="539687"/>
            <a:ext cx="6467893" cy="5248276"/>
          </a:xfrm>
        </p:spPr>
        <p:txBody>
          <a:bodyPr anchor="ctr"/>
          <a:lstStyle/>
          <a:p>
            <a:pPr marL="342900" indent="-342900">
              <a:buFont typeface="+mj-lt"/>
              <a:buAutoNum type="arabicPeriod"/>
            </a:pPr>
            <a:r>
              <a:rPr lang="en-US" sz="1400" dirty="0"/>
              <a:t>Image Acquisition - Capturing images or videos of the object or scene from different viewpoints.</a:t>
            </a:r>
          </a:p>
          <a:p>
            <a:pPr marL="342900" indent="-342900">
              <a:buFont typeface="+mj-lt"/>
              <a:buAutoNum type="arabicPeriod"/>
            </a:pPr>
            <a:r>
              <a:rPr lang="en-US" sz="1400" dirty="0"/>
              <a:t>Feature Extraction - Key features or points in the images are identified. These features could be corners, edges, or distinctive patterns that can be reliably tracked across multiple images.</a:t>
            </a:r>
          </a:p>
          <a:p>
            <a:pPr marL="342900" indent="-342900">
              <a:buFont typeface="+mj-lt"/>
              <a:buAutoNum type="arabicPeriod"/>
            </a:pPr>
            <a:r>
              <a:rPr lang="en-US" sz="1400" dirty="0"/>
              <a:t>Correspondence Estimation – 3D Software tries to establish correspondence between these features across different images. (example: features in one image correspond to the same point or feature in another image.) </a:t>
            </a:r>
          </a:p>
          <a:p>
            <a:pPr marL="342900" indent="-342900">
              <a:buFont typeface="+mj-lt"/>
              <a:buAutoNum type="arabicPeriod"/>
            </a:pPr>
            <a:r>
              <a:rPr lang="en-US" sz="1400" dirty="0"/>
              <a:t>Reconstruction - Using the correspondence established, the software calculates the 3D position of the points in space relative to the camera positions, OR </a:t>
            </a:r>
            <a:r>
              <a:rPr lang="en-US" sz="1400" b="1" dirty="0"/>
              <a:t>TRIANGULATION</a:t>
            </a:r>
            <a:r>
              <a:rPr lang="en-US" sz="1400" dirty="0"/>
              <a:t>, using 3D coordinates of a point by intersecting lines of sight from multiple camera viewpoints.</a:t>
            </a:r>
            <a:endParaRPr lang="en-US" sz="1400" b="1" dirty="0"/>
          </a:p>
          <a:p>
            <a:pPr marL="342900" indent="-342900">
              <a:buFont typeface="+mj-lt"/>
              <a:buAutoNum type="arabicPeriod"/>
            </a:pPr>
            <a:r>
              <a:rPr lang="en-US" sz="1400" dirty="0"/>
              <a:t>Surface Reconstruction – 3D software constructs a surface mesh or volume representing the object or scene based on the 3D point cloud generated in the previous step. This surface can be further refined or smoothed to improve its quality.</a:t>
            </a:r>
          </a:p>
          <a:p>
            <a:pPr marL="0" indent="0">
              <a:buNone/>
            </a:pPr>
            <a:endParaRPr lang="en-US" sz="1400" dirty="0"/>
          </a:p>
          <a:p>
            <a:pPr marL="0" indent="0">
              <a:buNone/>
            </a:pPr>
            <a:endParaRPr lang="en-US" sz="1400" dirty="0"/>
          </a:p>
          <a:p>
            <a:pPr marL="0" indent="0">
              <a:buNone/>
            </a:pPr>
            <a:endParaRPr lang="en-US" sz="1400" dirty="0"/>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4</a:t>
            </a:fld>
            <a:endParaRPr lang="en-US" dirty="0"/>
          </a:p>
        </p:txBody>
      </p:sp>
    </p:spTree>
    <p:extLst>
      <p:ext uri="{BB962C8B-B14F-4D97-AF65-F5344CB8AC3E}">
        <p14:creationId xmlns:p14="http://schemas.microsoft.com/office/powerpoint/2010/main" val="60071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706056"/>
            <a:ext cx="6323957" cy="1088020"/>
          </a:xfrm>
        </p:spPr>
        <p:txBody>
          <a:bodyPr/>
          <a:lstStyle/>
          <a:p>
            <a:r>
              <a:rPr lang="en-US" dirty="0"/>
              <a:t>3D visual reconstruction Software</a:t>
            </a:r>
          </a:p>
        </p:txBody>
      </p:sp>
      <p:pic>
        <p:nvPicPr>
          <p:cNvPr id="7" name="Picture Placeholder 26" descr="Arial view of an avenue of tree and pastures on either side">
            <a:extLst>
              <a:ext uri="{FF2B5EF4-FFF2-40B4-BE49-F238E27FC236}">
                <a16:creationId xmlns:a16="http://schemas.microsoft.com/office/drawing/2014/main" id="{839F036C-A908-D88B-93D2-2FC59D5D12A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1" y="0"/>
            <a:ext cx="4495801" cy="6858000"/>
          </a:xfrm>
        </p:spPr>
      </p:pic>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4897819" y="2294680"/>
            <a:ext cx="3017837" cy="3967224"/>
          </a:xfrm>
        </p:spPr>
        <p:txBody>
          <a:bodyPr/>
          <a:lstStyle/>
          <a:p>
            <a:endParaRPr lang="en-US" dirty="0"/>
          </a:p>
          <a:p>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a:t>
            </a:fld>
            <a:endParaRPr lang="en-US" dirty="0"/>
          </a:p>
        </p:txBody>
      </p:sp>
      <p:sp>
        <p:nvSpPr>
          <p:cNvPr id="8" name="Content Placeholder 7">
            <a:extLst>
              <a:ext uri="{FF2B5EF4-FFF2-40B4-BE49-F238E27FC236}">
                <a16:creationId xmlns:a16="http://schemas.microsoft.com/office/drawing/2014/main" id="{E93CA60F-81B9-F984-6AF5-F582F0248BF7}"/>
              </a:ext>
            </a:extLst>
          </p:cNvPr>
          <p:cNvSpPr>
            <a:spLocks noGrp="1"/>
          </p:cNvSpPr>
          <p:nvPr>
            <p:ph sz="quarter" idx="12"/>
          </p:nvPr>
        </p:nvSpPr>
        <p:spPr>
          <a:xfrm>
            <a:off x="5134981" y="2294680"/>
            <a:ext cx="6474428" cy="3967224"/>
          </a:xfrm>
        </p:spPr>
        <p:txBody>
          <a:bodyPr/>
          <a:lstStyle/>
          <a:p>
            <a:pPr marL="342900" indent="-342900">
              <a:buFont typeface="+mj-lt"/>
              <a:buAutoNum type="arabicPeriod"/>
            </a:pPr>
            <a:r>
              <a:rPr lang="en-US" dirty="0"/>
              <a:t>Structure-from-Motion (</a:t>
            </a:r>
            <a:r>
              <a:rPr lang="en-US" dirty="0" err="1"/>
              <a:t>SfM</a:t>
            </a:r>
            <a:r>
              <a:rPr lang="en-US" dirty="0"/>
              <a:t>) Software</a:t>
            </a:r>
          </a:p>
          <a:p>
            <a:pPr marL="342900" indent="-342900">
              <a:buFont typeface="+mj-lt"/>
              <a:buAutoNum type="arabicPeriod"/>
            </a:pPr>
            <a:r>
              <a:rPr lang="en-US" dirty="0"/>
              <a:t>Multi-View Stereo (MVS) Software</a:t>
            </a:r>
          </a:p>
          <a:p>
            <a:pPr marL="342900" indent="-342900">
              <a:buFont typeface="+mj-lt"/>
              <a:buAutoNum type="arabicPeriod"/>
            </a:pPr>
            <a:r>
              <a:rPr lang="en-US" dirty="0"/>
              <a:t>Point Cloud Processing Software</a:t>
            </a:r>
          </a:p>
          <a:p>
            <a:pPr marL="342900" indent="-342900">
              <a:buFont typeface="+mj-lt"/>
              <a:buAutoNum type="arabicPeriod"/>
            </a:pPr>
            <a:r>
              <a:rPr lang="en-US" dirty="0"/>
              <a:t>Computer Vision Libraries</a:t>
            </a:r>
          </a:p>
          <a:p>
            <a:pPr marL="342900" indent="-342900">
              <a:buFont typeface="+mj-lt"/>
              <a:buAutoNum type="arabicPeriod"/>
            </a:pPr>
            <a:endParaRPr lang="en-US" dirty="0"/>
          </a:p>
        </p:txBody>
      </p:sp>
    </p:spTree>
    <p:extLst>
      <p:ext uri="{BB962C8B-B14F-4D97-AF65-F5344CB8AC3E}">
        <p14:creationId xmlns:p14="http://schemas.microsoft.com/office/powerpoint/2010/main" val="198190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BA3D-9921-C7FC-BC8D-5FC0FFA61E80}"/>
              </a:ext>
            </a:extLst>
          </p:cNvPr>
          <p:cNvSpPr>
            <a:spLocks noGrp="1"/>
          </p:cNvSpPr>
          <p:nvPr>
            <p:ph type="title"/>
          </p:nvPr>
        </p:nvSpPr>
        <p:spPr>
          <a:xfrm>
            <a:off x="5134980" y="430404"/>
            <a:ext cx="6323957" cy="1088020"/>
          </a:xfrm>
        </p:spPr>
        <p:txBody>
          <a:bodyPr/>
          <a:lstStyle/>
          <a:p>
            <a:r>
              <a:rPr lang="en-US" dirty="0"/>
              <a:t>3D visual reconstruction Software</a:t>
            </a:r>
          </a:p>
        </p:txBody>
      </p:sp>
      <p:pic>
        <p:nvPicPr>
          <p:cNvPr id="7" name="Picture Placeholder 26" descr="Arial view of an avenue of tree and pastures on either side">
            <a:extLst>
              <a:ext uri="{FF2B5EF4-FFF2-40B4-BE49-F238E27FC236}">
                <a16:creationId xmlns:a16="http://schemas.microsoft.com/office/drawing/2014/main" id="{839F036C-A908-D88B-93D2-2FC59D5D12A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1" y="0"/>
            <a:ext cx="4495801" cy="6858000"/>
          </a:xfrm>
        </p:spPr>
      </p:pic>
      <p:sp>
        <p:nvSpPr>
          <p:cNvPr id="4" name="Content Placeholder 3">
            <a:extLst>
              <a:ext uri="{FF2B5EF4-FFF2-40B4-BE49-F238E27FC236}">
                <a16:creationId xmlns:a16="http://schemas.microsoft.com/office/drawing/2014/main" id="{1399A34E-6529-A0C2-1EEE-44E5D83178AC}"/>
              </a:ext>
            </a:extLst>
          </p:cNvPr>
          <p:cNvSpPr>
            <a:spLocks noGrp="1"/>
          </p:cNvSpPr>
          <p:nvPr>
            <p:ph sz="quarter" idx="11"/>
          </p:nvPr>
        </p:nvSpPr>
        <p:spPr>
          <a:xfrm>
            <a:off x="4897819" y="2294680"/>
            <a:ext cx="3017837" cy="3967224"/>
          </a:xfrm>
        </p:spPr>
        <p:txBody>
          <a:bodyPr/>
          <a:lstStyle/>
          <a:p>
            <a:endParaRPr lang="en-US" dirty="0"/>
          </a:p>
          <a:p>
            <a:endParaRPr lang="en-US" dirty="0"/>
          </a:p>
        </p:txBody>
      </p:sp>
      <p:sp>
        <p:nvSpPr>
          <p:cNvPr id="6" name="Slide Number Placehold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a:t>
            </a:fld>
            <a:endParaRPr lang="en-US" dirty="0"/>
          </a:p>
        </p:txBody>
      </p:sp>
      <p:sp>
        <p:nvSpPr>
          <p:cNvPr id="8" name="Content Placeholder 7">
            <a:extLst>
              <a:ext uri="{FF2B5EF4-FFF2-40B4-BE49-F238E27FC236}">
                <a16:creationId xmlns:a16="http://schemas.microsoft.com/office/drawing/2014/main" id="{E93CA60F-81B9-F984-6AF5-F582F0248BF7}"/>
              </a:ext>
            </a:extLst>
          </p:cNvPr>
          <p:cNvSpPr>
            <a:spLocks noGrp="1"/>
          </p:cNvSpPr>
          <p:nvPr>
            <p:ph sz="quarter" idx="12"/>
          </p:nvPr>
        </p:nvSpPr>
        <p:spPr>
          <a:xfrm>
            <a:off x="5134980" y="1720460"/>
            <a:ext cx="6474428" cy="3967224"/>
          </a:xfrm>
        </p:spPr>
        <p:txBody>
          <a:bodyPr/>
          <a:lstStyle/>
          <a:p>
            <a:pPr marL="342900" indent="-342900">
              <a:buFont typeface="+mj-lt"/>
              <a:buAutoNum type="arabicPeriod"/>
            </a:pPr>
            <a:r>
              <a:rPr lang="en-US" dirty="0"/>
              <a:t>Structure-from-Motion (</a:t>
            </a:r>
            <a:r>
              <a:rPr lang="en-US" dirty="0" err="1"/>
              <a:t>SfM</a:t>
            </a:r>
            <a:r>
              <a:rPr lang="en-US" dirty="0"/>
              <a:t>) Software </a:t>
            </a:r>
            <a:r>
              <a:rPr lang="en-US" sz="1400" dirty="0"/>
              <a:t>- These software packages, such as COLMAP, </a:t>
            </a:r>
            <a:r>
              <a:rPr lang="en-US" sz="1400" dirty="0" err="1"/>
              <a:t>VisualSFM</a:t>
            </a:r>
            <a:r>
              <a:rPr lang="en-US" sz="1400" dirty="0"/>
              <a:t>, and Bundler, are used for feature extraction, correspondence estimation, and initial 3D reconstruction from images.</a:t>
            </a:r>
          </a:p>
          <a:p>
            <a:pPr marL="342900" indent="-342900">
              <a:buFont typeface="+mj-lt"/>
              <a:buAutoNum type="arabicPeriod"/>
            </a:pPr>
            <a:r>
              <a:rPr lang="en-US" dirty="0"/>
              <a:t>Multi-View Stereo (MVS) Software </a:t>
            </a:r>
            <a:r>
              <a:rPr lang="en-US" sz="1400" dirty="0"/>
              <a:t>- </a:t>
            </a:r>
            <a:r>
              <a:rPr lang="en-US" sz="1400" dirty="0" err="1"/>
              <a:t>Meshroom</a:t>
            </a:r>
            <a:r>
              <a:rPr lang="en-US" sz="1400" dirty="0"/>
              <a:t>, </a:t>
            </a:r>
            <a:r>
              <a:rPr lang="en-US" sz="1400" dirty="0" err="1"/>
              <a:t>openMVS</a:t>
            </a:r>
            <a:r>
              <a:rPr lang="en-US" sz="1400" dirty="0"/>
              <a:t>, and </a:t>
            </a:r>
            <a:r>
              <a:rPr lang="en-US" sz="1400" dirty="0" err="1"/>
              <a:t>AliceVision</a:t>
            </a:r>
            <a:r>
              <a:rPr lang="en-US" sz="1400" dirty="0"/>
              <a:t>, takes the initial sparse reconstruction from </a:t>
            </a:r>
            <a:r>
              <a:rPr lang="en-US" sz="1400" dirty="0" err="1"/>
              <a:t>SfM</a:t>
            </a:r>
            <a:r>
              <a:rPr lang="en-US" sz="1400" dirty="0"/>
              <a:t> and generates a dense 3D </a:t>
            </a:r>
            <a:r>
              <a:rPr lang="en-US" dirty="0"/>
              <a:t>point cloud or mesh.</a:t>
            </a:r>
          </a:p>
          <a:p>
            <a:pPr marL="342900" indent="-342900">
              <a:buFont typeface="+mj-lt"/>
              <a:buAutoNum type="arabicPeriod"/>
            </a:pPr>
            <a:r>
              <a:rPr lang="en-US" dirty="0"/>
              <a:t>Point Cloud Processing Software </a:t>
            </a:r>
            <a:r>
              <a:rPr lang="en-US" sz="1400" dirty="0"/>
              <a:t>- Tools like </a:t>
            </a:r>
            <a:r>
              <a:rPr lang="en-US" sz="1400" dirty="0" err="1"/>
              <a:t>CloudCompare</a:t>
            </a:r>
            <a:r>
              <a:rPr lang="en-US" sz="1400" dirty="0"/>
              <a:t>, MeshLab, and PDAL are used for processing and refining the dense point clouds generated by </a:t>
            </a:r>
            <a:r>
              <a:rPr lang="en-US" sz="1400" dirty="0" err="1"/>
              <a:t>SfM</a:t>
            </a:r>
            <a:r>
              <a:rPr lang="en-US" sz="1400" dirty="0"/>
              <a:t> and MVS software. They offer functionalities such as filtering, meshing, and texturing.</a:t>
            </a:r>
          </a:p>
          <a:p>
            <a:pPr marL="342900" indent="-342900">
              <a:buFont typeface="+mj-lt"/>
              <a:buAutoNum type="arabicPeriod"/>
            </a:pPr>
            <a:r>
              <a:rPr lang="en-US" dirty="0"/>
              <a:t>Computer Vision Libraries </a:t>
            </a:r>
            <a:r>
              <a:rPr lang="en-US" sz="1400" dirty="0"/>
              <a:t>- Libraries like OpenCV and PCL (Point Cloud Library) provide various computer vision algorithms and functionalities that are often used in conjunction with specialized reconstruction software.</a:t>
            </a:r>
          </a:p>
          <a:p>
            <a:pPr marL="342900" indent="-342900">
              <a:buFont typeface="+mj-lt"/>
              <a:buAutoNum type="arabicPeriod"/>
            </a:pPr>
            <a:endParaRPr lang="en-US" dirty="0"/>
          </a:p>
        </p:txBody>
      </p:sp>
    </p:spTree>
    <p:extLst>
      <p:ext uri="{BB962C8B-B14F-4D97-AF65-F5344CB8AC3E}">
        <p14:creationId xmlns:p14="http://schemas.microsoft.com/office/powerpoint/2010/main" val="15726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82336-2973-D5FA-2FBF-7B9AA0E56191}"/>
              </a:ext>
            </a:extLst>
          </p:cNvPr>
          <p:cNvSpPr>
            <a:spLocks noGrp="1"/>
          </p:cNvSpPr>
          <p:nvPr>
            <p:ph type="title"/>
          </p:nvPr>
        </p:nvSpPr>
        <p:spPr>
          <a:xfrm>
            <a:off x="-10559" y="1"/>
            <a:ext cx="4952999" cy="2182482"/>
          </a:xfrm>
        </p:spPr>
        <p:txBody>
          <a:bodyPr/>
          <a:lstStyle/>
          <a:p>
            <a:r>
              <a:rPr lang="en-US" sz="2000" b="1" dirty="0"/>
              <a:t>3D Modeling Software</a:t>
            </a:r>
          </a:p>
        </p:txBody>
      </p:sp>
      <p:pic>
        <p:nvPicPr>
          <p:cNvPr id="60" name="Picture Placeholder 59" descr="A picture containing grass sprouting">
            <a:extLst>
              <a:ext uri="{FF2B5EF4-FFF2-40B4-BE49-F238E27FC236}">
                <a16:creationId xmlns:a16="http://schemas.microsoft.com/office/drawing/2014/main" id="{203BE455-3949-41E3-AD2E-8F6C87C3836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179" b="179"/>
          <a:stretch/>
        </p:blipFill>
        <p:spPr>
          <a:xfrm>
            <a:off x="4942932" y="0"/>
            <a:ext cx="7249067" cy="2182483"/>
          </a:xfrm>
        </p:spPr>
      </p:pic>
      <p:sp>
        <p:nvSpPr>
          <p:cNvPr id="8" name="Text Placeholder 7">
            <a:extLst>
              <a:ext uri="{FF2B5EF4-FFF2-40B4-BE49-F238E27FC236}">
                <a16:creationId xmlns:a16="http://schemas.microsoft.com/office/drawing/2014/main" id="{1944C2A3-12E7-A6E7-1D8A-9A1EC6331F24}"/>
              </a:ext>
            </a:extLst>
          </p:cNvPr>
          <p:cNvSpPr>
            <a:spLocks noGrp="1"/>
          </p:cNvSpPr>
          <p:nvPr>
            <p:ph type="body" sz="quarter" idx="12"/>
          </p:nvPr>
        </p:nvSpPr>
        <p:spPr>
          <a:xfrm>
            <a:off x="819728" y="2924355"/>
            <a:ext cx="10701712" cy="3300645"/>
          </a:xfrm>
        </p:spPr>
        <p:txBody>
          <a:bodyPr/>
          <a:lstStyle/>
          <a:p>
            <a:r>
              <a:rPr lang="en-US" dirty="0"/>
              <a:t>Blender: Blender is a powerful open-source 3D modeling and animation software that can be used to create detailed 3D models of landscapes, buildings, and other objects.</a:t>
            </a:r>
          </a:p>
          <a:p>
            <a:endParaRPr lang="en-US" dirty="0"/>
          </a:p>
          <a:p>
            <a:r>
              <a:rPr lang="en-US" dirty="0"/>
              <a:t>Autodesk Maya: Maya is a professional 3D modeling and animation software widely used in the industry. It offers advanced tools for modeling, texturing, and rendering.</a:t>
            </a:r>
          </a:p>
          <a:p>
            <a:endParaRPr lang="en-US" dirty="0"/>
          </a:p>
          <a:p>
            <a:r>
              <a:rPr lang="en-US" dirty="0"/>
              <a:t>SketchUp: SketchUp is a user-friendly 3D modeling software that is popular for architectural design and urban planning. It's relatively easy to learn and suitable for creating simple 3D models.</a:t>
            </a:r>
          </a:p>
        </p:txBody>
      </p:sp>
      <p:sp>
        <p:nvSpPr>
          <p:cNvPr id="2" name="Slide Number Placeholder 1">
            <a:extLst>
              <a:ext uri="{FF2B5EF4-FFF2-40B4-BE49-F238E27FC236}">
                <a16:creationId xmlns:a16="http://schemas.microsoft.com/office/drawing/2014/main" id="{98B4D8E8-D0EF-11C8-495B-3876957CDB28}"/>
              </a:ext>
            </a:extLst>
          </p:cNvPr>
          <p:cNvSpPr>
            <a:spLocks noGrp="1"/>
          </p:cNvSpPr>
          <p:nvPr>
            <p:ph type="sldNum" sz="quarter" idx="4"/>
          </p:nvPr>
        </p:nvSpPr>
        <p:spPr/>
        <p:txBody>
          <a:bodyPr/>
          <a:lstStyle/>
          <a:p>
            <a:fld id="{EA87306C-81BA-4795-A5CA-9392456A8C1E}" type="slidenum">
              <a:rPr lang="en-US" smtClean="0"/>
              <a:pPr/>
              <a:t>7</a:t>
            </a:fld>
            <a:endParaRPr lang="en-US" dirty="0"/>
          </a:p>
        </p:txBody>
      </p:sp>
    </p:spTree>
    <p:extLst>
      <p:ext uri="{BB962C8B-B14F-4D97-AF65-F5344CB8AC3E}">
        <p14:creationId xmlns:p14="http://schemas.microsoft.com/office/powerpoint/2010/main" val="188451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82336-2973-D5FA-2FBF-7B9AA0E56191}"/>
              </a:ext>
            </a:extLst>
          </p:cNvPr>
          <p:cNvSpPr>
            <a:spLocks noGrp="1"/>
          </p:cNvSpPr>
          <p:nvPr>
            <p:ph type="title"/>
          </p:nvPr>
        </p:nvSpPr>
        <p:spPr>
          <a:xfrm>
            <a:off x="-10559" y="1"/>
            <a:ext cx="4952999" cy="2182482"/>
          </a:xfrm>
        </p:spPr>
        <p:txBody>
          <a:bodyPr/>
          <a:lstStyle/>
          <a:p>
            <a:r>
              <a:rPr lang="en-US" dirty="0"/>
              <a:t>GIS Software</a:t>
            </a:r>
          </a:p>
        </p:txBody>
      </p:sp>
      <p:pic>
        <p:nvPicPr>
          <p:cNvPr id="60" name="Picture Placeholder 59" descr="A picture containing grass sprouting">
            <a:extLst>
              <a:ext uri="{FF2B5EF4-FFF2-40B4-BE49-F238E27FC236}">
                <a16:creationId xmlns:a16="http://schemas.microsoft.com/office/drawing/2014/main" id="{203BE455-3949-41E3-AD2E-8F6C87C3836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179" b="179"/>
          <a:stretch/>
        </p:blipFill>
        <p:spPr>
          <a:xfrm>
            <a:off x="4942932" y="0"/>
            <a:ext cx="7249067" cy="2182483"/>
          </a:xfrm>
        </p:spPr>
      </p:pic>
      <p:sp>
        <p:nvSpPr>
          <p:cNvPr id="8" name="Text Placeholder 7">
            <a:extLst>
              <a:ext uri="{FF2B5EF4-FFF2-40B4-BE49-F238E27FC236}">
                <a16:creationId xmlns:a16="http://schemas.microsoft.com/office/drawing/2014/main" id="{1944C2A3-12E7-A6E7-1D8A-9A1EC6331F24}"/>
              </a:ext>
            </a:extLst>
          </p:cNvPr>
          <p:cNvSpPr>
            <a:spLocks noGrp="1"/>
          </p:cNvSpPr>
          <p:nvPr>
            <p:ph type="body" sz="quarter" idx="12"/>
          </p:nvPr>
        </p:nvSpPr>
        <p:spPr>
          <a:xfrm>
            <a:off x="304799" y="2838852"/>
            <a:ext cx="11887200" cy="3673332"/>
          </a:xfrm>
        </p:spPr>
        <p:txBody>
          <a:bodyPr/>
          <a:lstStyle/>
          <a:p>
            <a:r>
              <a:rPr lang="en-US" sz="1600" dirty="0"/>
              <a:t>GEOGRAPHIC INFORMATION SYSTEMS:</a:t>
            </a:r>
          </a:p>
          <a:p>
            <a:endParaRPr lang="en-US" sz="1600" dirty="0"/>
          </a:p>
          <a:p>
            <a:r>
              <a:rPr lang="en-US" sz="1600" dirty="0"/>
              <a:t>ArcGIS Pro: ArcGIS Pro is a comprehensive GIS (Geographic Information System) software developed by Esri. It allows users to work with spatial data, create maps, and perform spatial analysis.</a:t>
            </a:r>
          </a:p>
          <a:p>
            <a:endParaRPr lang="en-US" sz="1600" dirty="0"/>
          </a:p>
          <a:p>
            <a:r>
              <a:rPr lang="en-US" sz="1600" dirty="0"/>
              <a:t>QGIS: QGIS is an open-source GIS software that provides similar functionalities to ArcGIS. It's free to use and widely used by professionals and researchers.</a:t>
            </a:r>
          </a:p>
          <a:p>
            <a:endParaRPr lang="en-US" dirty="0"/>
          </a:p>
        </p:txBody>
      </p:sp>
      <p:sp>
        <p:nvSpPr>
          <p:cNvPr id="2" name="Slide Number Placeholder 1">
            <a:extLst>
              <a:ext uri="{FF2B5EF4-FFF2-40B4-BE49-F238E27FC236}">
                <a16:creationId xmlns:a16="http://schemas.microsoft.com/office/drawing/2014/main" id="{98B4D8E8-D0EF-11C8-495B-3876957CDB28}"/>
              </a:ext>
            </a:extLst>
          </p:cNvPr>
          <p:cNvSpPr>
            <a:spLocks noGrp="1"/>
          </p:cNvSpPr>
          <p:nvPr>
            <p:ph type="sldNum" sz="quarter" idx="4"/>
          </p:nvPr>
        </p:nvSpPr>
        <p:spPr/>
        <p:txBody>
          <a:bodyPr/>
          <a:lstStyle/>
          <a:p>
            <a:fld id="{EA87306C-81BA-4795-A5CA-9392456A8C1E}" type="slidenum">
              <a:rPr lang="en-US" smtClean="0"/>
              <a:pPr/>
              <a:t>8</a:t>
            </a:fld>
            <a:endParaRPr lang="en-US" dirty="0"/>
          </a:p>
        </p:txBody>
      </p:sp>
    </p:spTree>
    <p:extLst>
      <p:ext uri="{BB962C8B-B14F-4D97-AF65-F5344CB8AC3E}">
        <p14:creationId xmlns:p14="http://schemas.microsoft.com/office/powerpoint/2010/main" val="55009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AEBF-73B2-2188-6E43-D85E829780A8}"/>
              </a:ext>
            </a:extLst>
          </p:cNvPr>
          <p:cNvSpPr>
            <a:spLocks noGrp="1"/>
          </p:cNvSpPr>
          <p:nvPr>
            <p:ph type="title"/>
          </p:nvPr>
        </p:nvSpPr>
        <p:spPr>
          <a:xfrm>
            <a:off x="1050440" y="214826"/>
            <a:ext cx="4352081" cy="2129742"/>
          </a:xfrm>
        </p:spPr>
        <p:txBody>
          <a:bodyPr/>
          <a:lstStyle/>
          <a:p>
            <a:r>
              <a:rPr lang="en-US" dirty="0"/>
              <a:t>3D Visualization and Rendering Software:</a:t>
            </a:r>
            <a:br>
              <a:rPr lang="en-US" dirty="0"/>
            </a:br>
            <a:br>
              <a:rPr lang="en-US" dirty="0"/>
            </a:br>
            <a:endParaRPr lang="en-US" sz="1400" dirty="0"/>
          </a:p>
        </p:txBody>
      </p:sp>
      <p:pic>
        <p:nvPicPr>
          <p:cNvPr id="7" name="Picture Placeholder 4" descr="A close-up of a field">
            <a:extLst>
              <a:ext uri="{FF2B5EF4-FFF2-40B4-BE49-F238E27FC236}">
                <a16:creationId xmlns:a16="http://schemas.microsoft.com/office/drawing/2014/main" id="{DA3FAC68-747F-999F-4EF5-874B39A6DD5B}"/>
              </a:ext>
            </a:extLst>
          </p:cNvPr>
          <p:cNvPicPr>
            <a:picLocks noGrp="1" noChangeAspect="1"/>
          </p:cNvPicPr>
          <p:nvPr>
            <p:ph type="pic" sz="quarter" idx="15"/>
          </p:nvPr>
        </p:nvPicPr>
        <p:blipFill>
          <a:blip r:embed="rId2"/>
          <a:srcRect l="234" r="234"/>
          <a:stretch/>
        </p:blipFill>
        <p:spPr>
          <a:xfrm>
            <a:off x="6789480" y="0"/>
            <a:ext cx="5394960" cy="6858000"/>
          </a:xfrm>
        </p:spPr>
      </p:pic>
      <p:sp>
        <p:nvSpPr>
          <p:cNvPr id="5" name="Slide Number Placeholder 4">
            <a:extLst>
              <a:ext uri="{FF2B5EF4-FFF2-40B4-BE49-F238E27FC236}">
                <a16:creationId xmlns:a16="http://schemas.microsoft.com/office/drawing/2014/main" id="{B51885A6-2008-15E5-517B-3CBBFE99B11A}"/>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9</a:t>
            </a:fld>
            <a:endParaRPr lang="en-US" dirty="0"/>
          </a:p>
        </p:txBody>
      </p:sp>
      <p:sp>
        <p:nvSpPr>
          <p:cNvPr id="3" name="TextBox 2">
            <a:extLst>
              <a:ext uri="{FF2B5EF4-FFF2-40B4-BE49-F238E27FC236}">
                <a16:creationId xmlns:a16="http://schemas.microsoft.com/office/drawing/2014/main" id="{816905E6-ECAA-1EA3-6606-FAD78BB2255C}"/>
              </a:ext>
            </a:extLst>
          </p:cNvPr>
          <p:cNvSpPr txBox="1"/>
          <p:nvPr/>
        </p:nvSpPr>
        <p:spPr>
          <a:xfrm>
            <a:off x="118872" y="2798064"/>
            <a:ext cx="6309360" cy="3416320"/>
          </a:xfrm>
          <a:prstGeom prst="rect">
            <a:avLst/>
          </a:prstGeom>
          <a:noFill/>
        </p:spPr>
        <p:txBody>
          <a:bodyPr wrap="square" rtlCol="0">
            <a:spAutoFit/>
          </a:bodyPr>
          <a:lstStyle/>
          <a:p>
            <a:r>
              <a:rPr lang="en-US" dirty="0"/>
              <a:t>Unity: Unity is a popular game engine that can be used to create interactive 3D maps with real-time rendering. It provides tools for importing 3D models, adding interactivity, and optimizing performance.</a:t>
            </a:r>
            <a:br>
              <a:rPr lang="en-US" dirty="0"/>
            </a:br>
            <a:endParaRPr lang="en-US" dirty="0"/>
          </a:p>
          <a:p>
            <a:r>
              <a:rPr lang="en-US" dirty="0"/>
              <a:t>Unreal Engine: Unreal Engine is another game engine known for its high-fidelity graphics and visual effects. It can be used to create immersive 3D environments for interactive maps.</a:t>
            </a:r>
            <a:br>
              <a:rPr lang="en-US" dirty="0"/>
            </a:br>
            <a:endParaRPr lang="en-US" dirty="0"/>
          </a:p>
          <a:p>
            <a:r>
              <a:rPr lang="en-US" dirty="0"/>
              <a:t>Three.js: Three.js is a JavaScript library for creating 3D graphics on the web. It's often used to build web-based interactive 3D maps that can be viewed in a web browser.</a:t>
            </a:r>
          </a:p>
        </p:txBody>
      </p:sp>
    </p:spTree>
    <p:extLst>
      <p:ext uri="{BB962C8B-B14F-4D97-AF65-F5344CB8AC3E}">
        <p14:creationId xmlns:p14="http://schemas.microsoft.com/office/powerpoint/2010/main" val="788226214"/>
      </p:ext>
    </p:extLst>
  </p:cSld>
  <p:clrMapOvr>
    <a:masterClrMapping/>
  </p:clrMapOvr>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E9424615-5FE5-4F43-AE24-3BC9A0532687}">
  <ds:schemaRefs>
    <ds:schemaRef ds:uri="http://schemas.microsoft.com/sharepoint/v3/contenttype/forms"/>
  </ds:schemaRefs>
</ds:datastoreItem>
</file>

<file path=customXml/itemProps3.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450</TotalTime>
  <Words>839</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Tenorite </vt:lpstr>
      <vt:lpstr>Tenorite Bold</vt:lpstr>
      <vt:lpstr>Custom</vt:lpstr>
      <vt:lpstr>3D MAPPING </vt:lpstr>
      <vt:lpstr>3D mapping </vt:lpstr>
      <vt:lpstr>3D visual reconstruction: the process of creating  three-dimensions </vt:lpstr>
      <vt:lpstr>3D visual reconstruction: the process of creating  three-dimensions </vt:lpstr>
      <vt:lpstr>3D visual reconstruction Software</vt:lpstr>
      <vt:lpstr>3D visual reconstruction Software</vt:lpstr>
      <vt:lpstr>3D Modeling Software</vt:lpstr>
      <vt:lpstr>GIS Software</vt:lpstr>
      <vt:lpstr>3D Visualization and Rendering Software:  </vt:lpstr>
      <vt:lpstr>Web Mapping Platforms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clark</dc:creator>
  <cp:lastModifiedBy>sean clark</cp:lastModifiedBy>
  <cp:revision>1</cp:revision>
  <dcterms:created xsi:type="dcterms:W3CDTF">2024-07-07T15:08:55Z</dcterms:created>
  <dcterms:modified xsi:type="dcterms:W3CDTF">2024-07-07T22:39:08Z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